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5" r:id="rId11"/>
    <p:sldId id="26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266" r:id="rId35"/>
  </p:sldIdLst>
  <p:sldSz cx="18288000" cy="10287000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Montserrat Extra-Bold" charset="0"/>
      <p:regular r:id="rId41"/>
    </p:embeddedFont>
    <p:embeddedFont>
      <p:font typeface="Montserrat" charset="0"/>
      <p:regular r:id="rId42"/>
    </p:embeddedFont>
    <p:embeddedFont>
      <p:font typeface="Montserrat Bold" charset="0"/>
      <p:regular r:id="rId43"/>
    </p:embeddedFont>
    <p:embeddedFont>
      <p:font typeface="Montserrat Extra-Light Bold Ita" charset="0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 showGuides="1">
      <p:cViewPr>
        <p:scale>
          <a:sx n="40" d="100"/>
          <a:sy n="40" d="100"/>
        </p:scale>
        <p:origin x="-1116" y="-300"/>
      </p:cViewPr>
      <p:guideLst>
        <p:guide orient="horz" pos="2151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E211F-729D-4E69-851C-100C7CE2A7D2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A54FF2-DA35-4C28-A3B2-130D00AA9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DC2D-E3FA-452F-80EA-8E268BCF28EC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A46-8745-4857-8F70-3B49766E3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917D-2670-4FA6-8EA0-4DDEC21EFEBA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AB75-FD23-4AFB-B198-EC341A267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AD4D-43AF-4E29-B9E9-E789DB81AEEB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DB8C-03E1-4EC6-84EC-9E3A0C59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1D37-A051-4018-BC22-12EBEB866FAD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4DA36-B8FB-42DF-885B-3F2BF9A58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53FF-03CA-4025-A398-4BF00493709E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9023-1F85-4DA9-A60A-48F81C04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6AF9-1DD6-4B92-AB83-1206A0515B52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071D-B19F-413B-A7C5-AF41AC27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4B2B-81F3-4E9C-A0A2-EA52076E0826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4086-089B-4AA4-A97C-8AF898F2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B0BC-4FE7-4C39-AC58-3444EB31E0A8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AD07-8954-4986-A96C-D781B207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7618-751D-4299-9C19-D2049E1CDEE2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6998-E7B4-4A09-AC1F-5DB2D15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D9D1-90B8-4551-8517-9F1CC793CBA4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6A3-40C0-4707-BC4E-6805E7B3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398B4-6EEC-4E2D-84F1-B25F03D700BA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A47B-1EA3-450C-8E6C-42EF87F50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E5B45-BE07-46C4-BE59-5B19AB15677A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D8593-1715-452B-AA41-778E51798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308100" y="8651875"/>
            <a:ext cx="3270250" cy="3270250"/>
            <a:chOff x="0" y="0"/>
            <a:chExt cx="6350000" cy="6350000"/>
          </a:xfrm>
        </p:grpSpPr>
        <p:sp>
          <p:nvSpPr>
            <p:cNvPr id="2061" name="Freeform 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962150" y="-1171575"/>
            <a:ext cx="3268663" cy="3270250"/>
            <a:chOff x="0" y="0"/>
            <a:chExt cx="1708150" cy="1708150"/>
          </a:xfrm>
        </p:grpSpPr>
        <p:sp>
          <p:nvSpPr>
            <p:cNvPr id="2060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5772150" y="8902700"/>
            <a:ext cx="3270250" cy="3270250"/>
            <a:chOff x="0" y="0"/>
            <a:chExt cx="1708150" cy="1708150"/>
          </a:xfrm>
        </p:grpSpPr>
        <p:sp>
          <p:nvSpPr>
            <p:cNvPr id="2059" name="Freeform 7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2175" y="-1033463"/>
            <a:ext cx="11571288" cy="115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16652875" y="463550"/>
            <a:ext cx="3270250" cy="3270250"/>
            <a:chOff x="0" y="0"/>
            <a:chExt cx="6350000" cy="6350000"/>
          </a:xfrm>
        </p:grpSpPr>
        <p:sp>
          <p:nvSpPr>
            <p:cNvPr id="2058" name="Freeform 10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6588" y="2581275"/>
            <a:ext cx="712628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3"/>
          <p:cNvSpPr txBox="1"/>
          <p:nvPr/>
        </p:nvSpPr>
        <p:spPr>
          <a:xfrm>
            <a:off x="1028700" y="3311525"/>
            <a:ext cx="9486900" cy="41925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09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907" spc="-109" dirty="0">
                <a:solidFill>
                  <a:srgbClr val="F2F0FB"/>
                </a:solidFill>
                <a:latin typeface="Montserrat Extra-Bold"/>
                <a:cs typeface="+mn-cs"/>
              </a:rPr>
              <a:t>Financing New Venture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 noChangeAspect="1"/>
          </p:cNvGrpSpPr>
          <p:nvPr/>
        </p:nvGrpSpPr>
        <p:grpSpPr bwMode="auto">
          <a:xfrm>
            <a:off x="-1774825" y="-1468438"/>
            <a:ext cx="3549650" cy="3549651"/>
            <a:chOff x="0" y="0"/>
            <a:chExt cx="1708150" cy="1708150"/>
          </a:xfrm>
        </p:grpSpPr>
        <p:sp>
          <p:nvSpPr>
            <p:cNvPr id="1127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7" name="Group 4"/>
          <p:cNvGrpSpPr>
            <a:grpSpLocks noChangeAspect="1"/>
          </p:cNvGrpSpPr>
          <p:nvPr/>
        </p:nvGrpSpPr>
        <p:grpSpPr bwMode="auto">
          <a:xfrm>
            <a:off x="7748588" y="9305925"/>
            <a:ext cx="3548062" cy="3549650"/>
            <a:chOff x="0" y="0"/>
            <a:chExt cx="1708150" cy="1708150"/>
          </a:xfrm>
        </p:grpSpPr>
        <p:sp>
          <p:nvSpPr>
            <p:cNvPr id="11273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2575" y="1290638"/>
            <a:ext cx="5376863" cy="76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4313" y="228600"/>
            <a:ext cx="164592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Methods Of Financing….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986588" y="3200400"/>
            <a:ext cx="5943600" cy="4014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7200" b="1">
                <a:latin typeface="Calibri" pitchFamily="34" charset="0"/>
              </a:rPr>
              <a:t>Equity </a:t>
            </a:r>
          </a:p>
          <a:p>
            <a:pPr algn="ctr"/>
            <a:r>
              <a:rPr lang="en-US" altLang="en-US" sz="7200" b="1">
                <a:latin typeface="Calibri" pitchFamily="34" charset="0"/>
              </a:rPr>
              <a:t>Capital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5750" y="3143250"/>
            <a:ext cx="5943600" cy="40719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7200" b="1">
                <a:latin typeface="Calibri" pitchFamily="34" charset="0"/>
              </a:rPr>
              <a:t>Debt </a:t>
            </a:r>
          </a:p>
          <a:p>
            <a:pPr algn="ctr"/>
            <a:r>
              <a:rPr lang="en-US" altLang="en-US" sz="7200" b="1">
                <a:latin typeface="Calibri" pitchFamily="34" charset="0"/>
              </a:rPr>
              <a:t>Financing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9600" y="228600"/>
            <a:ext cx="170688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Preparing to Raise Debt or Equity Fina</a:t>
            </a:r>
            <a:r>
              <a:rPr lang="en-US" altLang="en-US" sz="6400" dirty="0">
                <a:latin typeface="Times New Roman" pitchFamily="18" charset="0"/>
                <a:ea typeface="+mj-ea"/>
                <a:cs typeface="+mj-cs"/>
              </a:rPr>
              <a:t>ncing</a:t>
            </a: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529013"/>
            <a:ext cx="170878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9600" y="228600"/>
            <a:ext cx="170688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Preparing to Raise Debt or Equity Fina</a:t>
            </a:r>
            <a:r>
              <a:rPr lang="en-US" altLang="en-US" sz="6400" dirty="0">
                <a:latin typeface="Times New Roman" pitchFamily="18" charset="0"/>
                <a:ea typeface="+mj-ea"/>
                <a:cs typeface="+mj-cs"/>
              </a:rPr>
              <a:t>ncing</a:t>
            </a:r>
          </a:p>
        </p:txBody>
      </p:sp>
      <p:sp>
        <p:nvSpPr>
          <p:cNvPr id="13318" name="TextBox 16"/>
          <p:cNvSpPr txBox="1">
            <a:spLocks noChangeArrowheads="1"/>
          </p:cNvSpPr>
          <p:nvPr/>
        </p:nvSpPr>
        <p:spPr bwMode="auto">
          <a:xfrm>
            <a:off x="3657600" y="2057400"/>
            <a:ext cx="103632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 b="1">
                <a:solidFill>
                  <a:schemeClr val="bg1"/>
                </a:solidFill>
                <a:latin typeface="Calibri" pitchFamily="34" charset="0"/>
              </a:rPr>
              <a:t>Two Most Common Alternatives</a:t>
            </a: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219200" y="3200400"/>
            <a:ext cx="6858000" cy="6057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sp>
        <p:nvSpPr>
          <p:cNvPr id="13320" name="TextBox 15"/>
          <p:cNvSpPr txBox="1">
            <a:spLocks noChangeArrowheads="1"/>
          </p:cNvSpPr>
          <p:nvPr/>
        </p:nvSpPr>
        <p:spPr bwMode="auto">
          <a:xfrm>
            <a:off x="1371600" y="3314700"/>
            <a:ext cx="65532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Equity Funding</a:t>
            </a:r>
          </a:p>
        </p:txBody>
      </p:sp>
      <p:sp>
        <p:nvSpPr>
          <p:cNvPr id="13321" name="TextBox 17"/>
          <p:cNvSpPr txBox="1">
            <a:spLocks noChangeArrowheads="1"/>
          </p:cNvSpPr>
          <p:nvPr/>
        </p:nvSpPr>
        <p:spPr bwMode="auto">
          <a:xfrm>
            <a:off x="1524000" y="4572000"/>
            <a:ext cx="6248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Means exchanging partial ownership in a firm, usually in the form of stock, for funding.</a:t>
            </a:r>
          </a:p>
        </p:txBody>
      </p:sp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9906000" y="3200400"/>
            <a:ext cx="6858000" cy="6057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10058400" y="3429000"/>
            <a:ext cx="65532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Debt Financing</a:t>
            </a:r>
          </a:p>
        </p:txBody>
      </p:sp>
      <p:sp>
        <p:nvSpPr>
          <p:cNvPr id="13324" name="TextBox 18"/>
          <p:cNvSpPr txBox="1">
            <a:spLocks noChangeArrowheads="1"/>
          </p:cNvSpPr>
          <p:nvPr/>
        </p:nvSpPr>
        <p:spPr bwMode="auto">
          <a:xfrm>
            <a:off x="10058400" y="4572000"/>
            <a:ext cx="6248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Is getting a loan.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609600" y="228600"/>
            <a:ext cx="170688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Preparing to Raise Debt or Equity Fina</a:t>
            </a:r>
            <a:r>
              <a:rPr lang="en-US" altLang="en-US" sz="6400" dirty="0">
                <a:latin typeface="Times New Roman" pitchFamily="18" charset="0"/>
                <a:ea typeface="+mj-ea"/>
                <a:cs typeface="+mj-cs"/>
              </a:rPr>
              <a:t>ncing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71563" y="1428750"/>
            <a:ext cx="152400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  <a:latin typeface="Calibri" pitchFamily="34" charset="0"/>
              </a:rPr>
              <a:t>Matching a New Venture’s Characteristics with the Appropriate Form of Financing or Funding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0938" y="2743200"/>
            <a:ext cx="12580937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Sources of Equity Funding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86000" y="3314700"/>
            <a:ext cx="4876800" cy="1485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753600" y="3314700"/>
            <a:ext cx="4876800" cy="1485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248400" y="6057900"/>
            <a:ext cx="4876800" cy="1485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438400" y="3657600"/>
            <a:ext cx="4572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Venture Capital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9906000" y="3657600"/>
            <a:ext cx="4572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Business Angels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6400800" y="6172200"/>
            <a:ext cx="4572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Initial Public Offerings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-641350"/>
            <a:ext cx="11571288" cy="1156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BUSINESS ANGELS…..</a:t>
            </a: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928688" y="1857375"/>
            <a:ext cx="16859250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5000">
                <a:solidFill>
                  <a:schemeClr val="bg1"/>
                </a:solidFill>
                <a:latin typeface="Times New Roman" pitchFamily="18" charset="0"/>
              </a:rPr>
              <a:t>Business Angels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Are individuals who invest their personal capit</a:t>
            </a:r>
            <a:r>
              <a:rPr lang="en-US" altLang="en-US" sz="4300">
                <a:latin typeface="Times New Roman" pitchFamily="18" charset="0"/>
              </a:rPr>
              <a:t>al directly in start-ups.</a:t>
            </a: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The prototypical business angel is about </a:t>
            </a:r>
            <a:r>
              <a:rPr lang="en-US" altLang="en-US" sz="4300">
                <a:latin typeface="Times New Roman" pitchFamily="18" charset="0"/>
              </a:rPr>
              <a:t>50 years old, has high income </a:t>
            </a: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and wealth, is well educated, has succee</a:t>
            </a:r>
            <a:r>
              <a:rPr lang="en-US" altLang="en-US" sz="4300">
                <a:latin typeface="Times New Roman" pitchFamily="18" charset="0"/>
              </a:rPr>
              <a:t>ded as an entrepreneur, and is </a:t>
            </a: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interested in the start-up process. 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lang="en-IN" altLang="en-US" sz="430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 angels are valuable because 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of their willingness to make </a:t>
            </a:r>
            <a:r>
              <a:rPr lang="en-US" altLang="en-US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relatively small investments.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-641350"/>
            <a:ext cx="11571288" cy="1156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…..BUSINESS ANGELS</a:t>
            </a: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457200" y="1814513"/>
            <a:ext cx="17116425" cy="740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 angel investors are successful entrepre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neurs and retired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executives that want to get involved in helping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small start-ups succeed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by offering  private financing and sometim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es, valuable expertise &amp; 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experience as well. 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endParaRPr lang="en-US" sz="4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well educated and often in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their 40’s or 50’s and look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investments across a broad range of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businesses that offer high g</a:t>
            </a:r>
            <a:r>
              <a:rPr 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rowth potential.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endParaRPr lang="en-US" sz="4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 angels are difficult to find.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-641350"/>
            <a:ext cx="11571288" cy="1156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71438"/>
            <a:ext cx="164592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Venture Capital…..</a:t>
            </a:r>
            <a:endParaRPr lang="en-US" altLang="en-US" sz="720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8437" name="Rectangle 3"/>
          <p:cNvSpPr txBox="1">
            <a:spLocks noChangeArrowheads="1"/>
          </p:cNvSpPr>
          <p:nvPr/>
        </p:nvSpPr>
        <p:spPr bwMode="auto">
          <a:xfrm>
            <a:off x="457200" y="1285875"/>
            <a:ext cx="17830800" cy="78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Venture Capital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2800" b="1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2800">
                <a:solidFill>
                  <a:schemeClr val="bg1"/>
                </a:solidFill>
                <a:latin typeface="Times New Roman" pitchFamily="18" charset="0"/>
              </a:rPr>
              <a:t>Is money that is invested by venture capital firms in start-ups and small businesses</a:t>
            </a:r>
            <a:r>
              <a:rPr lang="en-US" altLang="en-US" sz="2800">
                <a:latin typeface="Times New Roman" pitchFamily="18" charset="0"/>
              </a:rPr>
              <a:t> with exceptional growth potentia</a:t>
            </a:r>
            <a:r>
              <a:rPr lang="en-US" altLang="en-US" sz="2800">
                <a:solidFill>
                  <a:schemeClr val="bg1"/>
                </a:solidFill>
                <a:latin typeface="Times New Roman" pitchFamily="18" charset="0"/>
              </a:rPr>
              <a:t>l.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IN" altLang="en-US" sz="280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Venture capital can be broadly regarded as a pool of equity capital that co</a:t>
            </a:r>
            <a:r>
              <a:rPr lang="en-US" sz="2800">
                <a:latin typeface="Calibri" pitchFamily="34" charset="0"/>
              </a:rPr>
              <a:t>me from different individuals or groups of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individuals who want to invest in high growth businesses for high return</a:t>
            </a:r>
            <a:r>
              <a:rPr lang="en-US" sz="2800">
                <a:latin typeface="Calibri" pitchFamily="34" charset="0"/>
              </a:rPr>
              <a:t>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IN" altLang="en-US" sz="280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Unlike angel investors that invest their own funds, venture capitalist</a:t>
            </a:r>
            <a:r>
              <a:rPr lang="en-US" sz="2800">
                <a:latin typeface="Calibri" pitchFamily="34" charset="0"/>
              </a:rPr>
              <a:t>s are professional managers investing money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from a pool of funds (equity capital pool) parked under registered </a:t>
            </a:r>
            <a:r>
              <a:rPr lang="en-US" sz="2800">
                <a:latin typeface="Calibri" pitchFamily="34" charset="0"/>
              </a:rPr>
              <a:t>venture capital companies.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IN" sz="28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While venture capital funds are found in a diverse range of bus</a:t>
            </a:r>
            <a:r>
              <a:rPr lang="en-US" sz="2800">
                <a:latin typeface="Calibri" pitchFamily="34" charset="0"/>
              </a:rPr>
              <a:t>iness sectors they do tend to focus on high p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otential, innovation &amp; technology-centered businesses such as ICT dev</a:t>
            </a:r>
            <a:r>
              <a:rPr lang="en-US" sz="2800">
                <a:latin typeface="Calibri" pitchFamily="34" charset="0"/>
              </a:rPr>
              <a:t>elopment business and biotechnology comp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anies.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Venture capital prefer to invest at early stage to full growth</a:t>
            </a:r>
            <a:r>
              <a:rPr lang="en-US" sz="2800">
                <a:latin typeface="Calibri" pitchFamily="34" charset="0"/>
              </a:rPr>
              <a:t> &amp; expansion stage of business growth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The amount of capital available for investment can start </a:t>
            </a:r>
            <a:r>
              <a:rPr lang="en-US" sz="2800">
                <a:latin typeface="Calibri" pitchFamily="34" charset="0"/>
              </a:rPr>
              <a:t>at RM 1 million for early growth financi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ng  and extend to RM20 million at later stages of growth financing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8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altLang="en-US" sz="2800">
              <a:solidFill>
                <a:schemeClr val="bg1"/>
              </a:solidFill>
              <a:latin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-641350"/>
            <a:ext cx="11571288" cy="1156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71438"/>
            <a:ext cx="164592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….Venture Capital…..</a:t>
            </a:r>
            <a:endParaRPr lang="en-US" altLang="en-US" sz="720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461" name="Rectangle 3"/>
          <p:cNvSpPr txBox="1">
            <a:spLocks noChangeArrowheads="1"/>
          </p:cNvSpPr>
          <p:nvPr/>
        </p:nvSpPr>
        <p:spPr bwMode="auto">
          <a:xfrm>
            <a:off x="457200" y="1285875"/>
            <a:ext cx="17830800" cy="78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alt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4438"/>
            <a:ext cx="17402175" cy="8258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Venture Capital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Venture capital firms fund very few entrepreneurial firms </a:t>
            </a:r>
            <a:r>
              <a:rPr lang="en-US" altLang="en-US" sz="4300" dirty="0">
                <a:latin typeface="Times New Roman" pitchFamily="18" charset="0"/>
                <a:cs typeface="+mn-cs"/>
              </a:rPr>
              <a:t>in comparison to </a:t>
            </a: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business angels.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Many entrepreneurs get discouraged when they are repeatedl</a:t>
            </a:r>
            <a:r>
              <a:rPr lang="en-US" altLang="en-US" sz="3600" dirty="0">
                <a:latin typeface="Times New Roman" pitchFamily="18" charset="0"/>
                <a:cs typeface="+mn-cs"/>
              </a:rPr>
              <a:t>y rejected for venture capital 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funding, even though they may have an excellent business </a:t>
            </a:r>
            <a:r>
              <a:rPr lang="en-US" altLang="en-US" sz="3600" dirty="0">
                <a:latin typeface="Times New Roman" pitchFamily="18" charset="0"/>
                <a:cs typeface="+mn-cs"/>
              </a:rPr>
              <a:t>plan.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Venture capitalists are looking for the “home run” and s</a:t>
            </a:r>
            <a:r>
              <a:rPr lang="en-US" altLang="en-US" sz="3600" dirty="0">
                <a:latin typeface="Times New Roman" pitchFamily="18" charset="0"/>
                <a:cs typeface="+mn-cs"/>
              </a:rPr>
              <a:t>o reject the majority of the proposals </a:t>
            </a: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they consider.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altLang="en-US" sz="36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altLang="en-US" sz="36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-	An important part of obtaining venture c</a:t>
            </a:r>
            <a:r>
              <a:rPr lang="en-US" altLang="en-US" sz="4300" dirty="0">
                <a:latin typeface="Times New Roman" pitchFamily="18" charset="0"/>
                <a:cs typeface="+mn-cs"/>
              </a:rPr>
              <a:t>apital funding is going throug</a:t>
            </a: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h the due 	diligence process.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-	Venture capitalists invest money in start</a:t>
            </a:r>
            <a:r>
              <a:rPr lang="en-US" altLang="en-US" sz="4300" dirty="0">
                <a:latin typeface="Times New Roman" pitchFamily="18" charset="0"/>
                <a:cs typeface="+mn-cs"/>
              </a:rPr>
              <a:t>-ups in “stages,” meaning t</a:t>
            </a: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hat not all 	the money that is invested is disbursed</a:t>
            </a:r>
            <a:r>
              <a:rPr lang="en-US" altLang="en-US" sz="4300" dirty="0">
                <a:latin typeface="Times New Roman" pitchFamily="18" charset="0"/>
                <a:cs typeface="+mn-cs"/>
              </a:rPr>
              <a:t> at the same time.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-	Some venture capitalists also specializ</a:t>
            </a:r>
            <a:r>
              <a:rPr lang="en-US" altLang="en-US" sz="4300" dirty="0">
                <a:latin typeface="Times New Roman" pitchFamily="18" charset="0"/>
                <a:cs typeface="+mn-cs"/>
              </a:rPr>
              <a:t>e in certain “stages” of fu</a:t>
            </a: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nding. 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 noChangeAspect="1"/>
          </p:cNvGrpSpPr>
          <p:nvPr/>
        </p:nvGrpSpPr>
        <p:grpSpPr bwMode="auto">
          <a:xfrm>
            <a:off x="0" y="-1171575"/>
            <a:ext cx="3270250" cy="3270250"/>
            <a:chOff x="0" y="0"/>
            <a:chExt cx="1708150" cy="1708150"/>
          </a:xfrm>
        </p:grpSpPr>
        <p:sp>
          <p:nvSpPr>
            <p:cNvPr id="20489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2175" y="-1033463"/>
            <a:ext cx="11571288" cy="115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16652875" y="463550"/>
            <a:ext cx="3270250" cy="3270250"/>
            <a:chOff x="0" y="0"/>
            <a:chExt cx="6350000" cy="6350000"/>
          </a:xfrm>
        </p:grpSpPr>
        <p:sp>
          <p:nvSpPr>
            <p:cNvPr id="20488" name="Freeform 10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Initial Public Offering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171700"/>
            <a:ext cx="16044863" cy="69008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Initial Public Offering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An initial public offering (IPO) is a company’s first sale of stock to the public.  When a company goes public, its stock is traded on one of the major stock exchanges.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Most entrepreneurial firms that go public trade on the NASDAQ, which is weighted heavily toward technology, biotech, and small-company stocks. 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An IPO is an important milestone for a firm.  Typically, a firm is not able to go public until it has demonstrated that it is viable and has a bright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43250" y="785813"/>
            <a:ext cx="12004675" cy="1901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3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61" spc="-73" dirty="0">
                <a:solidFill>
                  <a:srgbClr val="FFFFFF"/>
                </a:solidFill>
                <a:latin typeface="Montserrat Extra-Bold"/>
                <a:cs typeface="+mn-cs"/>
              </a:rPr>
              <a:t>What will</a:t>
            </a:r>
          </a:p>
          <a:p>
            <a:pPr algn="ctr" fontAlgn="auto">
              <a:lnSpc>
                <a:spcPts val="736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361" spc="-73" dirty="0">
                <a:solidFill>
                  <a:srgbClr val="FFFFFF"/>
                </a:solidFill>
                <a:latin typeface="Montserrat Extra-Bold"/>
                <a:cs typeface="+mn-cs"/>
              </a:rPr>
              <a:t>we talk about?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41663" y="4457700"/>
            <a:ext cx="12004675" cy="25003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8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0" b="1" dirty="0">
                <a:solidFill>
                  <a:srgbClr val="FFFFFF"/>
                </a:solidFill>
                <a:latin typeface="Montserrat"/>
                <a:cs typeface="+mn-cs"/>
              </a:rPr>
              <a:t> Equity financing Venture Capital, </a:t>
            </a:r>
          </a:p>
          <a:p>
            <a:pPr algn="ctr" fontAlgn="auto">
              <a:lnSpc>
                <a:spcPts val="386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760" b="1" dirty="0">
              <a:solidFill>
                <a:srgbClr val="FFFFFF"/>
              </a:solidFill>
              <a:latin typeface="Montserrat"/>
              <a:cs typeface="+mn-cs"/>
            </a:endParaRPr>
          </a:p>
          <a:p>
            <a:pPr algn="ctr" fontAlgn="auto">
              <a:lnSpc>
                <a:spcPts val="38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0" b="1" dirty="0">
                <a:solidFill>
                  <a:srgbClr val="FFFFFF"/>
                </a:solidFill>
                <a:latin typeface="Montserrat"/>
                <a:cs typeface="+mn-cs"/>
              </a:rPr>
              <a:t>Debt Financing and Govt. Grants.</a:t>
            </a:r>
          </a:p>
          <a:p>
            <a:pPr algn="ctr" fontAlgn="auto">
              <a:lnSpc>
                <a:spcPts val="38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0" b="1" dirty="0">
                <a:solidFill>
                  <a:srgbClr val="FFFFFF"/>
                </a:solidFill>
                <a:latin typeface="Montserrat"/>
                <a:cs typeface="+mn-cs"/>
              </a:rPr>
              <a:t> </a:t>
            </a:r>
          </a:p>
          <a:p>
            <a:pPr algn="ctr" fontAlgn="auto">
              <a:lnSpc>
                <a:spcPts val="38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60" b="1" dirty="0">
                <a:solidFill>
                  <a:srgbClr val="FFFFFF"/>
                </a:solidFill>
                <a:latin typeface="Montserrat"/>
                <a:cs typeface="+mn-cs"/>
              </a:rPr>
              <a:t>Functions and objectives of </a:t>
            </a:r>
            <a:r>
              <a:rPr lang="en-US" sz="2760" b="1" dirty="0" err="1">
                <a:solidFill>
                  <a:srgbClr val="FFFFFF"/>
                </a:solidFill>
                <a:latin typeface="Montserrat"/>
                <a:cs typeface="+mn-cs"/>
              </a:rPr>
              <a:t>Specialised</a:t>
            </a:r>
            <a:r>
              <a:rPr lang="en-US" sz="2760" b="1" dirty="0">
                <a:solidFill>
                  <a:srgbClr val="FFFFFF"/>
                </a:solidFill>
                <a:latin typeface="Montserrat"/>
                <a:cs typeface="+mn-cs"/>
              </a:rPr>
              <a:t> Financial institutions.</a:t>
            </a: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-1285875" y="5988050"/>
            <a:ext cx="3270250" cy="3270250"/>
            <a:chOff x="0" y="0"/>
            <a:chExt cx="1708150" cy="1708150"/>
          </a:xfrm>
        </p:grpSpPr>
        <p:sp>
          <p:nvSpPr>
            <p:cNvPr id="3086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-1285875" y="4095750"/>
            <a:ext cx="3270250" cy="3270250"/>
            <a:chOff x="0" y="0"/>
            <a:chExt cx="6350000" cy="6350000"/>
          </a:xfrm>
        </p:grpSpPr>
        <p:sp>
          <p:nvSpPr>
            <p:cNvPr id="3085" name="Freeform 7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15863888" y="-595313"/>
            <a:ext cx="3268662" cy="3270251"/>
            <a:chOff x="0" y="0"/>
            <a:chExt cx="6350000" cy="6350000"/>
          </a:xfrm>
        </p:grpSpPr>
        <p:sp>
          <p:nvSpPr>
            <p:cNvPr id="3084" name="Freeform 9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10"/>
          <p:cNvGrpSpPr>
            <a:grpSpLocks noChangeAspect="1"/>
          </p:cNvGrpSpPr>
          <p:nvPr/>
        </p:nvGrpSpPr>
        <p:grpSpPr bwMode="auto">
          <a:xfrm>
            <a:off x="11488738" y="8861425"/>
            <a:ext cx="3270250" cy="3270250"/>
            <a:chOff x="0" y="0"/>
            <a:chExt cx="1708150" cy="1708150"/>
          </a:xfrm>
        </p:grpSpPr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12"/>
          <p:cNvGrpSpPr>
            <a:grpSpLocks noChangeAspect="1"/>
          </p:cNvGrpSpPr>
          <p:nvPr/>
        </p:nvGrpSpPr>
        <p:grpSpPr bwMode="auto">
          <a:xfrm>
            <a:off x="1028700" y="-1911350"/>
            <a:ext cx="3270250" cy="3270250"/>
            <a:chOff x="0" y="0"/>
            <a:chExt cx="1708150" cy="1708150"/>
          </a:xfrm>
        </p:grpSpPr>
        <p:sp>
          <p:nvSpPr>
            <p:cNvPr id="3082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0" y="-1171575"/>
            <a:ext cx="3270250" cy="3270250"/>
            <a:chOff x="0" y="0"/>
            <a:chExt cx="1708150" cy="1708150"/>
          </a:xfrm>
        </p:grpSpPr>
        <p:sp>
          <p:nvSpPr>
            <p:cNvPr id="21517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2175" y="-1033463"/>
            <a:ext cx="11571288" cy="115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16652875" y="463550"/>
            <a:ext cx="3270250" cy="3270250"/>
            <a:chOff x="0" y="0"/>
            <a:chExt cx="6350000" cy="6350000"/>
          </a:xfrm>
        </p:grpSpPr>
        <p:sp>
          <p:nvSpPr>
            <p:cNvPr id="21516" name="Freeform 10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09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25" y="9066213"/>
            <a:ext cx="12906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Initial Public Offering</a:t>
            </a:r>
          </a:p>
        </p:txBody>
      </p:sp>
      <p:sp>
        <p:nvSpPr>
          <p:cNvPr id="21511" name="TextBox 16"/>
          <p:cNvSpPr txBox="1">
            <a:spLocks noChangeArrowheads="1"/>
          </p:cNvSpPr>
          <p:nvPr/>
        </p:nvSpPr>
        <p:spPr bwMode="auto">
          <a:xfrm>
            <a:off x="2895600" y="2057400"/>
            <a:ext cx="12039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Reasons that Motivate Firms to Go Public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1219200" y="3200400"/>
            <a:ext cx="6858000" cy="6057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9906000" y="3200400"/>
            <a:ext cx="6858000" cy="6057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sp>
        <p:nvSpPr>
          <p:cNvPr id="21514" name="TextBox 17"/>
          <p:cNvSpPr txBox="1">
            <a:spLocks noChangeArrowheads="1"/>
          </p:cNvSpPr>
          <p:nvPr/>
        </p:nvSpPr>
        <p:spPr bwMode="auto">
          <a:xfrm>
            <a:off x="1524000" y="4572000"/>
            <a:ext cx="62484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Is a way to raise equity capital to fund current and future operations.</a:t>
            </a:r>
          </a:p>
        </p:txBody>
      </p:sp>
      <p:sp>
        <p:nvSpPr>
          <p:cNvPr id="21515" name="TextBox 18"/>
          <p:cNvSpPr txBox="1">
            <a:spLocks noChangeArrowheads="1"/>
          </p:cNvSpPr>
          <p:nvPr/>
        </p:nvSpPr>
        <p:spPr bwMode="auto">
          <a:xfrm>
            <a:off x="10058400" y="4572000"/>
            <a:ext cx="62484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Raises a firm’s public profile, making it easier to attract high-quality customers and business partners.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"/>
          <p:cNvGrpSpPr>
            <a:grpSpLocks noChangeAspect="1"/>
          </p:cNvGrpSpPr>
          <p:nvPr/>
        </p:nvGrpSpPr>
        <p:grpSpPr bwMode="auto">
          <a:xfrm>
            <a:off x="0" y="-1171575"/>
            <a:ext cx="3270250" cy="3270250"/>
            <a:chOff x="0" y="0"/>
            <a:chExt cx="1708150" cy="1708150"/>
          </a:xfrm>
        </p:grpSpPr>
        <p:sp>
          <p:nvSpPr>
            <p:cNvPr id="22541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2175" y="-1033463"/>
            <a:ext cx="11571288" cy="115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6652875" y="463550"/>
            <a:ext cx="3270250" cy="3270250"/>
            <a:chOff x="0" y="0"/>
            <a:chExt cx="6350000" cy="6350000"/>
          </a:xfrm>
        </p:grpSpPr>
        <p:sp>
          <p:nvSpPr>
            <p:cNvPr id="22540" name="Freeform 10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2125" y="9066213"/>
            <a:ext cx="12906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Initial Public Offering</a:t>
            </a:r>
          </a:p>
        </p:txBody>
      </p:sp>
      <p:sp>
        <p:nvSpPr>
          <p:cNvPr id="22535" name="TextBox 16"/>
          <p:cNvSpPr txBox="1">
            <a:spLocks noChangeArrowheads="1"/>
          </p:cNvSpPr>
          <p:nvPr/>
        </p:nvSpPr>
        <p:spPr bwMode="auto">
          <a:xfrm>
            <a:off x="2895600" y="2057400"/>
            <a:ext cx="12039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Reasons that Motivate Firms to Go Public</a:t>
            </a: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1219200" y="2865438"/>
            <a:ext cx="6858000" cy="6286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9906000" y="2865438"/>
            <a:ext cx="6858000" cy="6286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 sz="4300">
              <a:latin typeface="Calibri" pitchFamily="34" charset="0"/>
            </a:endParaRPr>
          </a:p>
        </p:txBody>
      </p:sp>
      <p:sp>
        <p:nvSpPr>
          <p:cNvPr id="22538" name="TextBox 17"/>
          <p:cNvSpPr txBox="1">
            <a:spLocks noChangeArrowheads="1"/>
          </p:cNvSpPr>
          <p:nvPr/>
        </p:nvSpPr>
        <p:spPr bwMode="auto">
          <a:xfrm>
            <a:off x="1524000" y="4237038"/>
            <a:ext cx="62484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Is a liquidity event that provides a means for a company’s investors to recoup their investments.</a:t>
            </a: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10058400" y="4237038"/>
            <a:ext cx="62484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/>
            <a:r>
              <a:rPr lang="en-US" altLang="en-US" sz="4300">
                <a:latin typeface="Calibri" pitchFamily="34" charset="0"/>
              </a:rPr>
              <a:t>Creates a form of currency that can be used to grow the company via acquisitions.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Sources of </a:t>
            </a: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Debt Financing</a:t>
            </a:r>
            <a:endParaRPr lang="en-US" altLang="en-US" sz="720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2286000" y="3414713"/>
            <a:ext cx="4876800" cy="2185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9753600" y="3414713"/>
            <a:ext cx="4876800" cy="21859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2320925" y="4000500"/>
            <a:ext cx="4572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Commercial Banks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9929813" y="3786188"/>
            <a:ext cx="4572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SBA Guaranteed Loans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Sources of </a:t>
            </a: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Debt Financing</a:t>
            </a:r>
            <a:endParaRPr lang="en-US" altLang="en-US" sz="720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00200"/>
            <a:ext cx="16187738" cy="7258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Banks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Historically, commercial banks have not been viewed as a practical source of financing for start-up firms. 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en-US" sz="43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This sentiment is not a knock against banks; it is just that banks are risk averse, and financing start-ups is a risky business.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Banks are interested in firms that have a strong cash flow, low leverage, audited financials, good management, and a healthy balance sheet.  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Sources of </a:t>
            </a: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Debt Financing</a:t>
            </a:r>
            <a:endParaRPr lang="en-US" altLang="en-US" sz="720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28700" y="1885950"/>
            <a:ext cx="15973425" cy="7543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Vendor Credit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Also known as trade credit, is when a vendor extends credit to a business in order to allow the business to buy its products and/or services up front but defer payment until later.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Factoring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Is a financial transaction whereby a business sells its accounts receivable to a third party, called a factor, at a discount in exchange for cash.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en-US" sz="43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50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Sources of </a:t>
            </a:r>
            <a:r>
              <a:rPr lang="en-US" altLang="en-US" sz="72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Debt Financing</a:t>
            </a:r>
            <a:endParaRPr lang="en-US" altLang="en-US" sz="7200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028825"/>
            <a:ext cx="16259175" cy="5972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Peer-to-Peer Lending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Is a financial transaction that occurs directly between individuals or peers.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The loans are facilitated by online firms such as Funding Circle, Lending Club, and </a:t>
            </a:r>
            <a:r>
              <a:rPr lang="en-US" altLang="en-US" sz="43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Dealstruck</a:t>
            </a: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Be sure to watch out for high interest rates, usually between 12 percent to 24 percent.  </a:t>
            </a:r>
            <a:endParaRPr lang="en-US" altLang="en-US" sz="36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50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Creative Sources of Financing or Funding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753600" y="2286000"/>
            <a:ext cx="6400800" cy="1714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0820400" y="2770188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Leasing</a:t>
            </a: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1371600" y="2286000"/>
            <a:ext cx="6400800" cy="1714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2438400" y="2743200"/>
            <a:ext cx="4572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Crowdfunding</a:t>
            </a: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9753600" y="4695825"/>
            <a:ext cx="6400800" cy="1714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10363200" y="4924425"/>
            <a:ext cx="5181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Other Grant Programs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371600" y="4695825"/>
            <a:ext cx="6400800" cy="1714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47800" y="4924425"/>
            <a:ext cx="6248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SBIR and STTR Programs</a:t>
            </a: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5638800" y="7196138"/>
            <a:ext cx="6400800" cy="1714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endParaRPr lang="en-US" altLang="en-US">
              <a:latin typeface="Calibri" pitchFamily="34" charset="0"/>
            </a:endParaRPr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5715000" y="7648575"/>
            <a:ext cx="6248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300">
                <a:latin typeface="Calibri" pitchFamily="34" charset="0"/>
              </a:rPr>
              <a:t>Strategic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Creative Sources of Financing or Funding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914400" y="1500188"/>
            <a:ext cx="16459200" cy="678973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5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endParaRPr lang="en-US" altLang="en-US" sz="50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is the practice of funding a project or new venture by raising monetary contributions from a large number of people (the “crowd”) typically via the Internet.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altLang="en-US" sz="43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Two Types of </a:t>
            </a:r>
            <a:r>
              <a:rPr lang="en-US" altLang="en-US" sz="5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Programs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000" u="sng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Rewards-based </a:t>
            </a:r>
            <a:r>
              <a:rPr lang="en-US" altLang="en-US" sz="4000" u="sng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allows entrepreneurs to raise money in exchange for some type of amenity or reward.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The most popular rewards-based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sites are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Kickstarter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Indiegogo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, and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RocketHub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69513">
            <a:off x="-3398838" y="1844675"/>
            <a:ext cx="5946775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5413" y="-1744663"/>
            <a:ext cx="5945187" cy="594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7363" y="89963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22860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Creative Sources of Financing or Funding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2057400"/>
            <a:ext cx="16459200" cy="6789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Two Types of </a:t>
            </a:r>
            <a:r>
              <a:rPr lang="en-US" altLang="en-US" sz="5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Programs (continued)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en-US" sz="50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000" u="sng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Equity-based </a:t>
            </a:r>
            <a:r>
              <a:rPr lang="en-US" altLang="en-US" sz="4000" u="sng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helps businesses raise money by tapping individuals who provide funding in exchange for equity in the business.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It appears that equity-based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will be confined to entrepreneurs raising money from accredited investors.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Equity-based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crowdfunding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 sites include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  <a:cs typeface="+mn-cs"/>
              </a:rPr>
              <a:t>FundersClub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, Crowdfunder.com, and Circle Up.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 noChangeAspect="1"/>
          </p:cNvGrpSpPr>
          <p:nvPr/>
        </p:nvGrpSpPr>
        <p:grpSpPr bwMode="auto">
          <a:xfrm>
            <a:off x="-1774825" y="-1774825"/>
            <a:ext cx="3549650" cy="3549650"/>
            <a:chOff x="0" y="0"/>
            <a:chExt cx="1708150" cy="1708150"/>
          </a:xfrm>
        </p:grpSpPr>
        <p:sp>
          <p:nvSpPr>
            <p:cNvPr id="3073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333500" y="2420938"/>
            <a:ext cx="9080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25"/>
              </a:lnSpc>
            </a:pPr>
            <a:r>
              <a:rPr lang="en-US" sz="8400">
                <a:solidFill>
                  <a:srgbClr val="6958D8"/>
                </a:solidFill>
                <a:latin typeface="Montserrat Extra-Light Bold Ita" charset="0"/>
              </a:rPr>
              <a:t>Thank you!</a:t>
            </a:r>
          </a:p>
        </p:txBody>
      </p:sp>
      <p:grpSp>
        <p:nvGrpSpPr>
          <p:cNvPr id="30724" name="Group 5"/>
          <p:cNvGrpSpPr>
            <a:grpSpLocks noChangeAspect="1"/>
          </p:cNvGrpSpPr>
          <p:nvPr/>
        </p:nvGrpSpPr>
        <p:grpSpPr bwMode="auto">
          <a:xfrm>
            <a:off x="4795838" y="9063038"/>
            <a:ext cx="3549650" cy="3549650"/>
            <a:chOff x="0" y="0"/>
            <a:chExt cx="1708150" cy="1708150"/>
          </a:xfrm>
        </p:grpSpPr>
        <p:sp>
          <p:nvSpPr>
            <p:cNvPr id="30729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13479463" y="-2259013"/>
            <a:ext cx="3549650" cy="3549651"/>
            <a:chOff x="0" y="0"/>
            <a:chExt cx="6350000" cy="6350000"/>
          </a:xfrm>
        </p:grpSpPr>
        <p:sp>
          <p:nvSpPr>
            <p:cNvPr id="30728" name="Freeform 1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4400" y="357188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Leasing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14400" y="2057400"/>
            <a:ext cx="16459200" cy="67897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Leasing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A lease is a written agreement in which the owner of a piece of property allows an individual or business to use the property for a specified period of time in exchange for payments.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altLang="en-US" sz="43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The major advantage of leasing is that it enables a company to acquire the use of assets with very little or no down payment.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308100" y="8651875"/>
            <a:ext cx="3270250" cy="3270250"/>
            <a:chOff x="0" y="0"/>
            <a:chExt cx="6350000" cy="6350000"/>
          </a:xfrm>
        </p:grpSpPr>
        <p:sp>
          <p:nvSpPr>
            <p:cNvPr id="4108" name="Freeform 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1962150" y="-1171575"/>
            <a:ext cx="3268663" cy="3270250"/>
            <a:chOff x="0" y="0"/>
            <a:chExt cx="1708150" cy="1708150"/>
          </a:xfrm>
        </p:grpSpPr>
        <p:sp>
          <p:nvSpPr>
            <p:cNvPr id="4107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0" name="Group 6"/>
          <p:cNvGrpSpPr>
            <a:grpSpLocks noChangeAspect="1"/>
          </p:cNvGrpSpPr>
          <p:nvPr/>
        </p:nvGrpSpPr>
        <p:grpSpPr bwMode="auto">
          <a:xfrm>
            <a:off x="6988175" y="8364538"/>
            <a:ext cx="3557588" cy="3557587"/>
            <a:chOff x="0" y="0"/>
            <a:chExt cx="1708150" cy="1708150"/>
          </a:xfrm>
        </p:grpSpPr>
        <p:sp>
          <p:nvSpPr>
            <p:cNvPr id="4106" name="Freeform 7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16652875" y="463550"/>
            <a:ext cx="3270250" cy="3270250"/>
            <a:chOff x="0" y="0"/>
            <a:chExt cx="6350000" cy="6350000"/>
          </a:xfrm>
        </p:grpSpPr>
        <p:sp>
          <p:nvSpPr>
            <p:cNvPr id="4105" name="Freeform 9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671763"/>
            <a:ext cx="8510588" cy="39052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62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623" spc="-76" dirty="0">
                <a:solidFill>
                  <a:srgbClr val="F2F0FB"/>
                </a:solidFill>
                <a:latin typeface="Montserrat Extra-Bold"/>
                <a:cs typeface="+mn-cs"/>
              </a:rPr>
              <a:t>The Importance of Getting </a:t>
            </a:r>
            <a:br>
              <a:rPr lang="en-US" sz="7623" spc="-76" dirty="0">
                <a:solidFill>
                  <a:srgbClr val="F2F0FB"/>
                </a:solidFill>
                <a:latin typeface="Montserrat Extra-Bold"/>
                <a:cs typeface="+mn-cs"/>
              </a:rPr>
            </a:br>
            <a:r>
              <a:rPr lang="en-US" sz="7623" spc="-76" dirty="0">
                <a:solidFill>
                  <a:srgbClr val="F2F0FB"/>
                </a:solidFill>
                <a:latin typeface="Montserrat Extra-Bold"/>
                <a:cs typeface="+mn-cs"/>
              </a:rPr>
              <a:t>Financing or Funding</a:t>
            </a:r>
          </a:p>
        </p:txBody>
      </p:sp>
      <p:pic>
        <p:nvPicPr>
          <p:cNvPr id="410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8688" y="1516063"/>
            <a:ext cx="7289800" cy="72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 noChangeAspect="1"/>
          </p:cNvGrpSpPr>
          <p:nvPr/>
        </p:nvGrpSpPr>
        <p:grpSpPr bwMode="auto">
          <a:xfrm>
            <a:off x="-1774825" y="-1774825"/>
            <a:ext cx="3549650" cy="3549650"/>
            <a:chOff x="0" y="0"/>
            <a:chExt cx="1708150" cy="1708150"/>
          </a:xfrm>
        </p:grpSpPr>
        <p:sp>
          <p:nvSpPr>
            <p:cNvPr id="31754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333500" y="2420938"/>
            <a:ext cx="9080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25"/>
              </a:lnSpc>
            </a:pPr>
            <a:r>
              <a:rPr lang="en-US" sz="8400">
                <a:solidFill>
                  <a:srgbClr val="6958D8"/>
                </a:solidFill>
                <a:latin typeface="Montserrat Extra-Light Bold Ita" charset="0"/>
              </a:rPr>
              <a:t>Thank you!</a:t>
            </a:r>
          </a:p>
        </p:txBody>
      </p:sp>
      <p:grpSp>
        <p:nvGrpSpPr>
          <p:cNvPr id="31748" name="Group 5"/>
          <p:cNvGrpSpPr>
            <a:grpSpLocks noChangeAspect="1"/>
          </p:cNvGrpSpPr>
          <p:nvPr/>
        </p:nvGrpSpPr>
        <p:grpSpPr bwMode="auto">
          <a:xfrm>
            <a:off x="4795838" y="9063038"/>
            <a:ext cx="3549650" cy="3549650"/>
            <a:chOff x="0" y="0"/>
            <a:chExt cx="1708150" cy="1708150"/>
          </a:xfrm>
        </p:grpSpPr>
        <p:sp>
          <p:nvSpPr>
            <p:cNvPr id="31753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" name="Group 12"/>
          <p:cNvGrpSpPr>
            <a:grpSpLocks/>
          </p:cNvGrpSpPr>
          <p:nvPr/>
        </p:nvGrpSpPr>
        <p:grpSpPr bwMode="auto">
          <a:xfrm>
            <a:off x="13479463" y="-2259013"/>
            <a:ext cx="3549650" cy="3549651"/>
            <a:chOff x="0" y="0"/>
            <a:chExt cx="6350000" cy="6350000"/>
          </a:xfrm>
        </p:grpSpPr>
        <p:sp>
          <p:nvSpPr>
            <p:cNvPr id="31752" name="Freeform 1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914400" y="285750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Leasing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14400" y="1857375"/>
            <a:ext cx="16459200" cy="67897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Leasing (continued)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Most leases involve a modest down payment and monthly payments during the duration of the lease.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At the end of an equipment lease, the new venture typically has the option to stop using the equipment, purchase it for fair market value, or renew the lease.  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3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Leasing is almost always more expensive than paying cash for an item, so most entrepreneurs think of leasing as an alternative to equity or debt financing.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 noChangeAspect="1"/>
          </p:cNvGrpSpPr>
          <p:nvPr/>
        </p:nvGrpSpPr>
        <p:grpSpPr bwMode="auto">
          <a:xfrm>
            <a:off x="-1774825" y="-1774825"/>
            <a:ext cx="3549650" cy="3549650"/>
            <a:chOff x="0" y="0"/>
            <a:chExt cx="1708150" cy="1708150"/>
          </a:xfrm>
        </p:grpSpPr>
        <p:sp>
          <p:nvSpPr>
            <p:cNvPr id="3277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333500" y="2420938"/>
            <a:ext cx="9080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25"/>
              </a:lnSpc>
            </a:pPr>
            <a:r>
              <a:rPr lang="en-US" sz="8400">
                <a:solidFill>
                  <a:srgbClr val="6958D8"/>
                </a:solidFill>
                <a:latin typeface="Montserrat Extra-Light Bold Ita" charset="0"/>
              </a:rPr>
              <a:t>Thank you!</a:t>
            </a:r>
          </a:p>
        </p:txBody>
      </p:sp>
      <p:grpSp>
        <p:nvGrpSpPr>
          <p:cNvPr id="32772" name="Group 5"/>
          <p:cNvGrpSpPr>
            <a:grpSpLocks noChangeAspect="1"/>
          </p:cNvGrpSpPr>
          <p:nvPr/>
        </p:nvGrpSpPr>
        <p:grpSpPr bwMode="auto">
          <a:xfrm>
            <a:off x="4795838" y="9063038"/>
            <a:ext cx="3549650" cy="3549650"/>
            <a:chOff x="0" y="0"/>
            <a:chExt cx="1708150" cy="1708150"/>
          </a:xfrm>
        </p:grpSpPr>
        <p:sp>
          <p:nvSpPr>
            <p:cNvPr id="32778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13479463" y="-2259013"/>
            <a:ext cx="3549650" cy="3549651"/>
            <a:chOff x="0" y="0"/>
            <a:chExt cx="6350000" cy="6350000"/>
          </a:xfrm>
        </p:grpSpPr>
        <p:sp>
          <p:nvSpPr>
            <p:cNvPr id="32777" name="Freeform 1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43000" y="1214438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Government Grants and schemes</a:t>
            </a:r>
          </a:p>
        </p:txBody>
      </p:sp>
      <p:sp>
        <p:nvSpPr>
          <p:cNvPr id="32775" name="Rectangle 12"/>
          <p:cNvSpPr>
            <a:spLocks noChangeArrowheads="1"/>
          </p:cNvSpPr>
          <p:nvPr/>
        </p:nvSpPr>
        <p:spPr bwMode="auto">
          <a:xfrm>
            <a:off x="1320800" y="3414713"/>
            <a:ext cx="1396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https://www.startupindia.gov.in/content/sih/en/government-schemes.html</a:t>
            </a:r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1320800" y="5143500"/>
            <a:ext cx="13179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https://www.startupindia.gov.in/#funding-section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 noChangeAspect="1"/>
          </p:cNvGrpSpPr>
          <p:nvPr/>
        </p:nvGrpSpPr>
        <p:grpSpPr bwMode="auto">
          <a:xfrm>
            <a:off x="-1774825" y="-1774825"/>
            <a:ext cx="3549650" cy="3549650"/>
            <a:chOff x="0" y="0"/>
            <a:chExt cx="1708150" cy="1708150"/>
          </a:xfrm>
        </p:grpSpPr>
        <p:sp>
          <p:nvSpPr>
            <p:cNvPr id="33802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333500" y="2420938"/>
            <a:ext cx="9080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25"/>
              </a:lnSpc>
            </a:pPr>
            <a:r>
              <a:rPr lang="en-US" sz="8400">
                <a:solidFill>
                  <a:srgbClr val="6958D8"/>
                </a:solidFill>
                <a:latin typeface="Montserrat Extra-Light Bold Ita" charset="0"/>
              </a:rPr>
              <a:t>Thank you!</a:t>
            </a:r>
          </a:p>
        </p:txBody>
      </p:sp>
      <p:grpSp>
        <p:nvGrpSpPr>
          <p:cNvPr id="33796" name="Group 5"/>
          <p:cNvGrpSpPr>
            <a:grpSpLocks noChangeAspect="1"/>
          </p:cNvGrpSpPr>
          <p:nvPr/>
        </p:nvGrpSpPr>
        <p:grpSpPr bwMode="auto">
          <a:xfrm>
            <a:off x="4795838" y="9063038"/>
            <a:ext cx="3549650" cy="3549650"/>
            <a:chOff x="0" y="0"/>
            <a:chExt cx="1708150" cy="1708150"/>
          </a:xfrm>
        </p:grpSpPr>
        <p:sp>
          <p:nvSpPr>
            <p:cNvPr id="33801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13479463" y="-2259013"/>
            <a:ext cx="3549650" cy="3549651"/>
            <a:chOff x="0" y="0"/>
            <a:chExt cx="6350000" cy="6350000"/>
          </a:xfrm>
        </p:grpSpPr>
        <p:sp>
          <p:nvSpPr>
            <p:cNvPr id="33800" name="Freeform 1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14400" y="214313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Strategic Partners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62000" y="2057400"/>
            <a:ext cx="16459200" cy="67897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5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Strategic Partners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n-US" sz="50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Strategic partners are another source of capital for new ventures.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Many partnerships are formed to share the costs of product or service development, to gain access to particular resources, or to facilitate speed to market.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Older established firms benefit by partnering with young entrepreneurial firms by gaining access to their creative ideas and entrepreneurial spirit.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 noChangeAspect="1"/>
          </p:cNvGrpSpPr>
          <p:nvPr/>
        </p:nvGrpSpPr>
        <p:grpSpPr bwMode="auto">
          <a:xfrm>
            <a:off x="-1774825" y="-1774825"/>
            <a:ext cx="3549650" cy="3549650"/>
            <a:chOff x="0" y="0"/>
            <a:chExt cx="1708150" cy="1708150"/>
          </a:xfrm>
        </p:grpSpPr>
        <p:sp>
          <p:nvSpPr>
            <p:cNvPr id="348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333500" y="2420938"/>
            <a:ext cx="9080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25"/>
              </a:lnSpc>
            </a:pPr>
            <a:r>
              <a:rPr lang="en-US" sz="8400">
                <a:solidFill>
                  <a:srgbClr val="6958D8"/>
                </a:solidFill>
                <a:latin typeface="Montserrat Extra-Light Bold Ita" charset="0"/>
              </a:rPr>
              <a:t>Thank you!</a:t>
            </a:r>
          </a:p>
        </p:txBody>
      </p:sp>
      <p:grpSp>
        <p:nvGrpSpPr>
          <p:cNvPr id="34820" name="Group 5"/>
          <p:cNvGrpSpPr>
            <a:grpSpLocks noChangeAspect="1"/>
          </p:cNvGrpSpPr>
          <p:nvPr/>
        </p:nvGrpSpPr>
        <p:grpSpPr bwMode="auto">
          <a:xfrm>
            <a:off x="4795838" y="9063038"/>
            <a:ext cx="3549650" cy="3549650"/>
            <a:chOff x="0" y="0"/>
            <a:chExt cx="1708150" cy="1708150"/>
          </a:xfrm>
        </p:grpSpPr>
        <p:sp>
          <p:nvSpPr>
            <p:cNvPr id="34826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1" name="Group 12"/>
          <p:cNvGrpSpPr>
            <a:grpSpLocks/>
          </p:cNvGrpSpPr>
          <p:nvPr/>
        </p:nvGrpSpPr>
        <p:grpSpPr bwMode="auto">
          <a:xfrm>
            <a:off x="13479463" y="-2259013"/>
            <a:ext cx="3549650" cy="3549651"/>
            <a:chOff x="0" y="0"/>
            <a:chExt cx="6350000" cy="6350000"/>
          </a:xfrm>
        </p:grpSpPr>
        <p:sp>
          <p:nvSpPr>
            <p:cNvPr id="34825" name="Freeform 1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14400" y="214313"/>
            <a:ext cx="16459200" cy="17145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Strategic Partners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0210800" y="1500188"/>
            <a:ext cx="8077200" cy="744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just">
              <a:buFontTx/>
              <a:buChar char="•"/>
            </a:pPr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Biotech firms often partner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with large drug companies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to conduct clinical trials and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bring new products to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market.</a:t>
            </a:r>
          </a:p>
          <a:p>
            <a:pPr algn="just"/>
            <a:endParaRPr lang="en-US" altLang="en-US" sz="4300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buFontTx/>
              <a:buChar char="•"/>
            </a:pPr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The biotech firms benefit by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obtaining funding from their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partners, and the partners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benefit by having additional</a:t>
            </a:r>
          </a:p>
          <a:p>
            <a:pPr algn="just"/>
            <a:r>
              <a:rPr lang="en-US" altLang="en-US" sz="4300">
                <a:solidFill>
                  <a:schemeClr val="bg1"/>
                </a:solidFill>
                <a:latin typeface="Calibri" pitchFamily="34" charset="0"/>
              </a:rPr>
              <a:t>  products to sell.</a:t>
            </a:r>
          </a:p>
        </p:txBody>
      </p:sp>
      <p:pic>
        <p:nvPicPr>
          <p:cNvPr id="3482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86038"/>
            <a:ext cx="97536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 noChangeAspect="1"/>
          </p:cNvGrpSpPr>
          <p:nvPr/>
        </p:nvGrpSpPr>
        <p:grpSpPr bwMode="auto">
          <a:xfrm>
            <a:off x="-1774825" y="-1774825"/>
            <a:ext cx="3549650" cy="3549650"/>
            <a:chOff x="0" y="0"/>
            <a:chExt cx="1708150" cy="1708150"/>
          </a:xfrm>
        </p:grpSpPr>
        <p:sp>
          <p:nvSpPr>
            <p:cNvPr id="35849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333500" y="2420938"/>
            <a:ext cx="90805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8425"/>
              </a:lnSpc>
            </a:pPr>
            <a:r>
              <a:rPr lang="en-US" sz="8400">
                <a:solidFill>
                  <a:srgbClr val="6958D8"/>
                </a:solidFill>
                <a:latin typeface="Montserrat Extra-Light Bold Ita" charset="0"/>
              </a:rPr>
              <a:t>Thank you!</a:t>
            </a:r>
          </a:p>
        </p:txBody>
      </p:sp>
      <p:grpSp>
        <p:nvGrpSpPr>
          <p:cNvPr id="35844" name="Group 5"/>
          <p:cNvGrpSpPr>
            <a:grpSpLocks noChangeAspect="1"/>
          </p:cNvGrpSpPr>
          <p:nvPr/>
        </p:nvGrpSpPr>
        <p:grpSpPr bwMode="auto">
          <a:xfrm>
            <a:off x="4795838" y="9063038"/>
            <a:ext cx="3549650" cy="3549650"/>
            <a:chOff x="0" y="0"/>
            <a:chExt cx="1708150" cy="1708150"/>
          </a:xfrm>
        </p:grpSpPr>
        <p:sp>
          <p:nvSpPr>
            <p:cNvPr id="35848" name="Freeform 6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5" name="Group 12"/>
          <p:cNvGrpSpPr>
            <a:grpSpLocks/>
          </p:cNvGrpSpPr>
          <p:nvPr/>
        </p:nvGrpSpPr>
        <p:grpSpPr bwMode="auto">
          <a:xfrm>
            <a:off x="13479463" y="-2259013"/>
            <a:ext cx="3549650" cy="3549651"/>
            <a:chOff x="0" y="0"/>
            <a:chExt cx="6350000" cy="6350000"/>
          </a:xfrm>
        </p:grpSpPr>
        <p:sp>
          <p:nvSpPr>
            <p:cNvPr id="35847" name="Freeform 1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214813" y="2286000"/>
            <a:ext cx="8966200" cy="44624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87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702" spc="-87" dirty="0">
                <a:solidFill>
                  <a:srgbClr val="FFFFFF"/>
                </a:solidFill>
                <a:latin typeface="Montserrat Extra-Bold"/>
                <a:cs typeface="+mn-cs"/>
              </a:rPr>
              <a:t>Write</a:t>
            </a:r>
          </a:p>
          <a:p>
            <a:pPr fontAlgn="auto">
              <a:lnSpc>
                <a:spcPts val="87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702" spc="-87" dirty="0">
                <a:solidFill>
                  <a:srgbClr val="FFFFFF"/>
                </a:solidFill>
                <a:latin typeface="Montserrat Extra-Bold"/>
                <a:cs typeface="+mn-cs"/>
              </a:rPr>
              <a:t>a successful</a:t>
            </a:r>
          </a:p>
          <a:p>
            <a:pPr fontAlgn="auto">
              <a:lnSpc>
                <a:spcPts val="87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702" spc="-87" dirty="0">
                <a:solidFill>
                  <a:srgbClr val="FFFFFF"/>
                </a:solidFill>
                <a:latin typeface="Montserrat Extra-Bold"/>
                <a:cs typeface="+mn-cs"/>
              </a:rPr>
              <a:t>story</a:t>
            </a:r>
            <a:r>
              <a:rPr lang="en-US" sz="8702" spc="-87" dirty="0">
                <a:solidFill>
                  <a:srgbClr val="FFFFFF"/>
                </a:solidFill>
                <a:latin typeface="Montserrat Extra-Bold"/>
                <a:cs typeface="+mn-cs"/>
              </a:rPr>
              <a:t>.</a:t>
            </a:r>
          </a:p>
          <a:p>
            <a:pPr fontAlgn="auto">
              <a:lnSpc>
                <a:spcPts val="870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8702" spc="-87" dirty="0">
                <a:solidFill>
                  <a:srgbClr val="FFFFFF"/>
                </a:solidFill>
                <a:latin typeface="Montserrat Extra-Bold"/>
                <a:cs typeface="+mn-cs"/>
              </a:rPr>
              <a:t>All The Best</a:t>
            </a:r>
            <a:endParaRPr lang="en-US" sz="8702" spc="-87" dirty="0">
              <a:solidFill>
                <a:srgbClr val="FFFFFF"/>
              </a:solidFill>
              <a:latin typeface="Montserrat Extra-Bold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6288" y="1103313"/>
            <a:ext cx="16483012" cy="1316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07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79" spc="-50" dirty="0">
                <a:solidFill>
                  <a:srgbClr val="FFFFFF"/>
                </a:solidFill>
                <a:latin typeface="Montserrat Extra-Bold"/>
                <a:cs typeface="+mn-cs"/>
              </a:rPr>
              <a:t>The Importance of Getting </a:t>
            </a:r>
            <a:br>
              <a:rPr lang="en-US" sz="5079" spc="-50" dirty="0">
                <a:solidFill>
                  <a:srgbClr val="FFFFFF"/>
                </a:solidFill>
                <a:latin typeface="Montserrat Extra-Bold"/>
                <a:cs typeface="+mn-cs"/>
              </a:rPr>
            </a:br>
            <a:r>
              <a:rPr lang="en-US" sz="5079" spc="-50" dirty="0">
                <a:solidFill>
                  <a:srgbClr val="FFFFFF"/>
                </a:solidFill>
                <a:latin typeface="Montserrat Extra-Bold"/>
                <a:cs typeface="+mn-cs"/>
              </a:rPr>
              <a:t>Financing or Funding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76288" y="3087688"/>
            <a:ext cx="150415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17513" lvl="1" indent="-207963">
              <a:lnSpc>
                <a:spcPts val="2713"/>
              </a:lnSpc>
            </a:pPr>
            <a:r>
              <a:rPr lang="en-US" sz="2400" b="1">
                <a:solidFill>
                  <a:srgbClr val="FFFFFF"/>
                </a:solidFill>
                <a:latin typeface="Montserrat Bold" charset="0"/>
              </a:rPr>
              <a:t>The Nature of the Funding and Financing Process ?</a:t>
            </a:r>
          </a:p>
          <a:p>
            <a:pPr marL="417513" lvl="1" indent="-207963">
              <a:lnSpc>
                <a:spcPts val="2713"/>
              </a:lnSpc>
            </a:pPr>
            <a:endParaRPr lang="en-US" sz="2400" b="1">
              <a:solidFill>
                <a:srgbClr val="FFFFFF"/>
              </a:solidFill>
              <a:latin typeface="Montserrat Bold" charset="0"/>
            </a:endParaRPr>
          </a:p>
          <a:p>
            <a:pPr marL="417513" lvl="1" indent="-207963">
              <a:lnSpc>
                <a:spcPts val="2713"/>
              </a:lnSpc>
            </a:pPr>
            <a:r>
              <a:rPr lang="en-US" sz="2400" b="1">
                <a:solidFill>
                  <a:srgbClr val="FFFFFF"/>
                </a:solidFill>
                <a:latin typeface="Montserrat Bold" charset="0"/>
              </a:rPr>
              <a:t>	Few people deal with the process of raising investment capital until they need to raise capital for their own firm.</a:t>
            </a:r>
          </a:p>
          <a:p>
            <a:pPr marL="417513" lvl="1" indent="-207963">
              <a:lnSpc>
                <a:spcPts val="2713"/>
              </a:lnSpc>
            </a:pPr>
            <a:r>
              <a:rPr lang="en-US" sz="2400" b="1">
                <a:solidFill>
                  <a:srgbClr val="FFFFFF"/>
                </a:solidFill>
                <a:latin typeface="Montserrat Bold" charset="0"/>
              </a:rPr>
              <a:t>	As a result, many entrepreneurs go about the task of raising capital haphazardly because they lack experience in this area.</a:t>
            </a:r>
          </a:p>
          <a:p>
            <a:pPr marL="417513" lvl="1" indent="-207963">
              <a:lnSpc>
                <a:spcPts val="2713"/>
              </a:lnSpc>
            </a:pPr>
            <a:endParaRPr lang="en-US" sz="2400" b="1">
              <a:solidFill>
                <a:srgbClr val="FFFFFF"/>
              </a:solidFill>
              <a:latin typeface="Montserrat Bold" charset="0"/>
            </a:endParaRPr>
          </a:p>
          <a:p>
            <a:pPr marL="417513" lvl="1" indent="-207963">
              <a:lnSpc>
                <a:spcPts val="2713"/>
              </a:lnSpc>
            </a:pPr>
            <a:endParaRPr lang="en-US" sz="2400" b="1">
              <a:solidFill>
                <a:srgbClr val="FFFFFF"/>
              </a:solidFill>
              <a:latin typeface="Montserrat Bold" charset="0"/>
            </a:endParaRPr>
          </a:p>
          <a:p>
            <a:pPr marL="417513" lvl="1" indent="-207963">
              <a:lnSpc>
                <a:spcPts val="2713"/>
              </a:lnSpc>
            </a:pPr>
            <a:endParaRPr lang="en-US" sz="2400" b="1">
              <a:solidFill>
                <a:srgbClr val="FFFFFF"/>
              </a:solidFill>
              <a:latin typeface="Montserrat Bold" charset="0"/>
            </a:endParaRPr>
          </a:p>
          <a:p>
            <a:pPr marL="417513" lvl="1" indent="-207963">
              <a:lnSpc>
                <a:spcPts val="2713"/>
              </a:lnSpc>
            </a:pPr>
            <a:r>
              <a:rPr lang="en-US" sz="2400" b="1">
                <a:solidFill>
                  <a:srgbClr val="FFFFFF"/>
                </a:solidFill>
                <a:latin typeface="Montserrat Bold" charset="0"/>
              </a:rPr>
              <a:t>Why Most New Ventures Need Funding ?</a:t>
            </a:r>
          </a:p>
          <a:p>
            <a:pPr marL="417513" lvl="1" indent="-207963">
              <a:lnSpc>
                <a:spcPts val="2713"/>
              </a:lnSpc>
            </a:pPr>
            <a:endParaRPr lang="en-US" sz="2400" b="1">
              <a:solidFill>
                <a:srgbClr val="FFFFFF"/>
              </a:solidFill>
              <a:latin typeface="Montserrat Bold" charset="0"/>
            </a:endParaRPr>
          </a:p>
          <a:p>
            <a:pPr marL="417513" lvl="1" indent="-207963">
              <a:lnSpc>
                <a:spcPts val="2713"/>
              </a:lnSpc>
            </a:pPr>
            <a:r>
              <a:rPr lang="en-US" sz="2400" b="1">
                <a:solidFill>
                  <a:srgbClr val="FFFFFF"/>
                </a:solidFill>
                <a:latin typeface="Montserrat Bold" charset="0"/>
              </a:rPr>
              <a:t>There are three reasons most new ventures need to raise money during their early life.</a:t>
            </a:r>
          </a:p>
          <a:p>
            <a:pPr marL="417513" lvl="1" indent="-207963">
              <a:lnSpc>
                <a:spcPts val="2713"/>
              </a:lnSpc>
            </a:pPr>
            <a:r>
              <a:rPr lang="en-US" sz="2400" b="1">
                <a:solidFill>
                  <a:srgbClr val="FFFFFF"/>
                </a:solidFill>
                <a:latin typeface="Montserrat Bold" charset="0"/>
              </a:rPr>
              <a:t>The three reasons are shown on the following slide.</a:t>
            </a: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0775" y="2949575"/>
            <a:ext cx="3549650" cy="3549650"/>
            <a:chOff x="0" y="0"/>
            <a:chExt cx="6350000" cy="6350000"/>
          </a:xfrm>
        </p:grpSpPr>
        <p:sp>
          <p:nvSpPr>
            <p:cNvPr id="6154" name="Freeform 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144000" y="8512175"/>
            <a:ext cx="3549650" cy="3549650"/>
            <a:chOff x="0" y="0"/>
            <a:chExt cx="1708150" cy="1708150"/>
          </a:xfrm>
        </p:grpSpPr>
        <p:sp>
          <p:nvSpPr>
            <p:cNvPr id="6153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508000" y="-1774825"/>
            <a:ext cx="3549650" cy="3549650"/>
            <a:chOff x="0" y="0"/>
            <a:chExt cx="6350000" cy="6350000"/>
          </a:xfrm>
        </p:grpSpPr>
        <p:sp>
          <p:nvSpPr>
            <p:cNvPr id="6152" name="Freeform 7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15000" y="1133475"/>
            <a:ext cx="11544300" cy="1514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9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Montserrat Bold"/>
                <a:cs typeface="+mn-cs"/>
              </a:rPr>
              <a:t>3 Reasons Why Most New Ventures Need Funding</a:t>
            </a:r>
            <a:endParaRPr lang="en-US" sz="5945" spc="-59" dirty="0">
              <a:solidFill>
                <a:srgbClr val="FFFFFF"/>
              </a:solidFill>
              <a:latin typeface="Montserrat Extra-Bold"/>
              <a:cs typeface="+mn-cs"/>
            </a:endParaRPr>
          </a:p>
        </p:txBody>
      </p:sp>
      <p:pic>
        <p:nvPicPr>
          <p:cNvPr id="615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786063"/>
            <a:ext cx="14120812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 noChangeAspect="1"/>
          </p:cNvGrpSpPr>
          <p:nvPr/>
        </p:nvGrpSpPr>
        <p:grpSpPr bwMode="auto">
          <a:xfrm>
            <a:off x="-1774825" y="-1468438"/>
            <a:ext cx="3549650" cy="3549651"/>
            <a:chOff x="0" y="0"/>
            <a:chExt cx="1708150" cy="1708150"/>
          </a:xfrm>
        </p:grpSpPr>
        <p:sp>
          <p:nvSpPr>
            <p:cNvPr id="7180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1" name="Group 4"/>
          <p:cNvGrpSpPr>
            <a:grpSpLocks noChangeAspect="1"/>
          </p:cNvGrpSpPr>
          <p:nvPr/>
        </p:nvGrpSpPr>
        <p:grpSpPr bwMode="auto">
          <a:xfrm>
            <a:off x="7748588" y="9305925"/>
            <a:ext cx="3548062" cy="3549650"/>
            <a:chOff x="0" y="0"/>
            <a:chExt cx="1708150" cy="1708150"/>
          </a:xfrm>
        </p:grpSpPr>
        <p:sp>
          <p:nvSpPr>
            <p:cNvPr id="7179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BB55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2575" y="1290638"/>
            <a:ext cx="5376863" cy="76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4313" y="228600"/>
            <a:ext cx="16459200" cy="17145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Alternatives for Raising Money for a </a:t>
            </a:r>
            <a:b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en-US" altLang="en-US" sz="6400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New Venture or Methods Of Financing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271463" y="3200400"/>
            <a:ext cx="5943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4300">
                <a:latin typeface="Calibri" pitchFamily="34" charset="0"/>
              </a:rPr>
              <a:t>Personal Funds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6986588" y="3200400"/>
            <a:ext cx="5943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4300">
                <a:latin typeface="Calibri" pitchFamily="34" charset="0"/>
              </a:rPr>
              <a:t>Equity Capital</a:t>
            </a: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271463" y="6743700"/>
            <a:ext cx="5943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4300">
                <a:latin typeface="Calibri" pitchFamily="34" charset="0"/>
              </a:rPr>
              <a:t>Debt Financing</a:t>
            </a: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6743700"/>
            <a:ext cx="5943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4300">
                <a:latin typeface="Calibri" pitchFamily="34" charset="0"/>
              </a:rPr>
              <a:t>Creative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7630775" y="2949575"/>
            <a:ext cx="3549650" cy="3549650"/>
            <a:chOff x="0" y="0"/>
            <a:chExt cx="6350000" cy="6350000"/>
          </a:xfrm>
        </p:grpSpPr>
        <p:sp>
          <p:nvSpPr>
            <p:cNvPr id="8202" name="Freeform 3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6A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4"/>
          <p:cNvGrpSpPr>
            <a:grpSpLocks noChangeAspect="1"/>
          </p:cNvGrpSpPr>
          <p:nvPr/>
        </p:nvGrpSpPr>
        <p:grpSpPr bwMode="auto">
          <a:xfrm>
            <a:off x="9144000" y="8902700"/>
            <a:ext cx="3549650" cy="3549650"/>
            <a:chOff x="0" y="0"/>
            <a:chExt cx="1708150" cy="1708150"/>
          </a:xfrm>
        </p:grpSpPr>
        <p:sp>
          <p:nvSpPr>
            <p:cNvPr id="8201" name="Freeform 5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6FC8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-357188" y="-1409700"/>
            <a:ext cx="3549651" cy="3549650"/>
            <a:chOff x="0" y="0"/>
            <a:chExt cx="6350000" cy="6350000"/>
          </a:xfrm>
        </p:grpSpPr>
        <p:sp>
          <p:nvSpPr>
            <p:cNvPr id="8200" name="Freeform 7"/>
            <p:cNvSpPr>
              <a:spLocks noChangeArrowheads="1"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0 w 6321665"/>
                <a:gd name="T1" fmla="*/ 0 h 6350000"/>
                <a:gd name="T2" fmla="*/ 6321665 w 6321665"/>
                <a:gd name="T3" fmla="*/ 6350000 h 6350000"/>
              </a:gdLst>
              <a:ahLst/>
              <a:cxnLst/>
              <a:rect l="T0" t="T1" r="T2" b="T3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121525" y="1133475"/>
            <a:ext cx="10137775" cy="2270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9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45" spc="-59" dirty="0">
                <a:solidFill>
                  <a:srgbClr val="FFFFFF"/>
                </a:solidFill>
                <a:latin typeface="Montserrat Extra-Bold"/>
                <a:cs typeface="+mn-cs"/>
              </a:rPr>
              <a:t>Sources of Personal Financing…</a:t>
            </a:r>
            <a:br>
              <a:rPr lang="en-US" sz="5945" spc="-59" dirty="0">
                <a:solidFill>
                  <a:srgbClr val="FFFFFF"/>
                </a:solidFill>
                <a:latin typeface="Montserrat Extra-Bold"/>
                <a:cs typeface="+mn-cs"/>
              </a:rPr>
            </a:br>
            <a:endParaRPr lang="en-US" sz="5945" spc="-59" dirty="0">
              <a:solidFill>
                <a:srgbClr val="FFFFFF"/>
              </a:solidFill>
              <a:latin typeface="Montserrat Extra-Bold"/>
              <a:cs typeface="+mn-cs"/>
            </a:endParaRPr>
          </a:p>
        </p:txBody>
      </p:sp>
      <p:pic>
        <p:nvPicPr>
          <p:cNvPr id="8198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3"/>
          <p:cNvSpPr txBox="1">
            <a:spLocks noChangeArrowheads="1"/>
          </p:cNvSpPr>
          <p:nvPr/>
        </p:nvSpPr>
        <p:spPr bwMode="auto">
          <a:xfrm>
            <a:off x="914400" y="2400300"/>
            <a:ext cx="167640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5000">
                <a:solidFill>
                  <a:schemeClr val="bg1"/>
                </a:solidFill>
                <a:latin typeface="Times New Roman" pitchFamily="18" charset="0"/>
              </a:rPr>
              <a:t>Personal Funds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The vast majority of founders contribute personal funds, along with sweat equity, to their ventures.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3600">
                <a:solidFill>
                  <a:schemeClr val="bg1"/>
                </a:solidFill>
                <a:latin typeface="Times New Roman" pitchFamily="18" charset="0"/>
              </a:rPr>
              <a:t>Sweat equity represents the value of the time and effort that a founder puts into a new venture.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36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5000">
                <a:solidFill>
                  <a:schemeClr val="bg1"/>
                </a:solidFill>
                <a:latin typeface="Times New Roman" pitchFamily="18" charset="0"/>
              </a:rPr>
              <a:t>Friends and Family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Friends and family are the second source of funds for many new ventures.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5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-641350"/>
            <a:ext cx="11571288" cy="1156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913" y="8256588"/>
            <a:ext cx="1290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914400" y="2400300"/>
            <a:ext cx="167640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5000">
                <a:solidFill>
                  <a:schemeClr val="bg1"/>
                </a:solidFill>
                <a:latin typeface="Times New Roman" pitchFamily="18" charset="0"/>
              </a:rPr>
              <a:t>Bootstrapping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A third source of seed money for a new </a:t>
            </a:r>
            <a:r>
              <a:rPr lang="en-US" altLang="en-US" sz="4300">
                <a:latin typeface="Times New Roman" pitchFamily="18" charset="0"/>
              </a:rPr>
              <a:t>venture is referred to as </a:t>
            </a: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bootstrapping.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Bootstrapping is finding ways to avoid </a:t>
            </a:r>
            <a:r>
              <a:rPr lang="en-US" altLang="en-US" sz="4300">
                <a:latin typeface="Times New Roman" pitchFamily="18" charset="0"/>
              </a:rPr>
              <a:t>the need for external financing </a:t>
            </a: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or funding through creativity, ingenuity, </a:t>
            </a:r>
            <a:r>
              <a:rPr lang="en-US" altLang="en-US" sz="4300">
                <a:latin typeface="Times New Roman" pitchFamily="18" charset="0"/>
              </a:rPr>
              <a:t>thriftiness, cost cutting, or any </a:t>
            </a: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means necessary.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en-US" sz="4300">
                <a:solidFill>
                  <a:schemeClr val="bg1"/>
                </a:solidFill>
                <a:latin typeface="Times New Roman" pitchFamily="18" charset="0"/>
              </a:rPr>
              <a:t>Many entrepreneurs bootstrap out o</a:t>
            </a:r>
            <a:r>
              <a:rPr lang="en-US" altLang="en-US" sz="4300">
                <a:latin typeface="Times New Roman" pitchFamily="18" charset="0"/>
              </a:rPr>
              <a:t>f necessity.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29188" y="357188"/>
            <a:ext cx="11715750" cy="2270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594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45" spc="-59" dirty="0">
                <a:solidFill>
                  <a:srgbClr val="FFFFFF"/>
                </a:solidFill>
                <a:latin typeface="Montserrat Extra-Bold"/>
                <a:cs typeface="+mn-cs"/>
              </a:rPr>
              <a:t>……Sources of Personal Financing.</a:t>
            </a:r>
            <a:br>
              <a:rPr lang="en-US" sz="5945" spc="-59" dirty="0">
                <a:solidFill>
                  <a:srgbClr val="FFFFFF"/>
                </a:solidFill>
                <a:latin typeface="Montserrat Extra-Bold"/>
                <a:cs typeface="+mn-cs"/>
              </a:rPr>
            </a:br>
            <a:endParaRPr lang="en-US" sz="5945" spc="-59" dirty="0">
              <a:solidFill>
                <a:srgbClr val="FFFFFF"/>
              </a:solidFill>
              <a:latin typeface="Montserrat Extra-Bold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5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 noChangeAspect="1"/>
          </p:cNvGrpSpPr>
          <p:nvPr/>
        </p:nvGrpSpPr>
        <p:grpSpPr bwMode="auto">
          <a:xfrm>
            <a:off x="16938625" y="196850"/>
            <a:ext cx="3548063" cy="3549650"/>
            <a:chOff x="0" y="0"/>
            <a:chExt cx="1708150" cy="1708150"/>
          </a:xfrm>
        </p:grpSpPr>
        <p:sp>
          <p:nvSpPr>
            <p:cNvPr id="10255" name="Freeform 3"/>
            <p:cNvSpPr>
              <a:spLocks noChangeArrowheads="1"/>
            </p:cNvSpPr>
            <p:nvPr/>
          </p:nvSpPr>
          <p:spPr bwMode="auto">
            <a:xfrm>
              <a:off x="0" y="0"/>
              <a:ext cx="1708150" cy="1708150"/>
            </a:xfrm>
            <a:custGeom>
              <a:avLst/>
              <a:gdLst>
                <a:gd name="T0" fmla="*/ 0 w 1708150"/>
                <a:gd name="T1" fmla="*/ 0 h 1708150"/>
                <a:gd name="T2" fmla="*/ 1708150 w 1708150"/>
                <a:gd name="T3" fmla="*/ 1708150 h 1708150"/>
              </a:gdLst>
              <a:ahLst/>
              <a:cxnLst/>
              <a:rect l="T0" t="T1" r="T2" b="T3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1CF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1144588"/>
            <a:ext cx="15116175" cy="7953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21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11" spc="-62" dirty="0">
                <a:solidFill>
                  <a:srgbClr val="FFFFFF"/>
                </a:solidFill>
                <a:latin typeface="Montserrat Extra-Bold"/>
                <a:cs typeface="+mn-cs"/>
              </a:rPr>
              <a:t>Examples of Bootstrapping Methods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0238" y="9072563"/>
            <a:ext cx="1290637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57200" y="24003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Buy used instead of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new equipment.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00800" y="24003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Coordinate purchases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with other businesses.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2344400" y="24003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Lease equipment 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instead of buying.</a:t>
            </a: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457200" y="48006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Obtain payments in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advance from 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customers.</a:t>
            </a:r>
          </a:p>
        </p:txBody>
      </p:sp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6400800" y="48006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Minimize personal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expenses.</a:t>
            </a: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12344400" y="48006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Avoid unnecessary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expenses.</a:t>
            </a: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457200" y="70866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Buy items cheaply but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prudently via options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such as eBay.</a:t>
            </a:r>
          </a:p>
        </p:txBody>
      </p:sp>
      <p:sp>
        <p:nvSpPr>
          <p:cNvPr id="10252" name="Rectangle 6"/>
          <p:cNvSpPr>
            <a:spLocks noChangeArrowheads="1"/>
          </p:cNvSpPr>
          <p:nvPr/>
        </p:nvSpPr>
        <p:spPr bwMode="auto">
          <a:xfrm>
            <a:off x="6400800" y="70866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Share office space or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employees with other</a:t>
            </a:r>
          </a:p>
          <a:p>
            <a:pPr algn="ctr"/>
            <a:r>
              <a:rPr lang="en-US" altLang="en-US" sz="3600">
                <a:latin typeface="Calibri" pitchFamily="34" charset="0"/>
              </a:rPr>
              <a:t>businesses.</a:t>
            </a:r>
          </a:p>
        </p:txBody>
      </p:sp>
      <p:sp>
        <p:nvSpPr>
          <p:cNvPr id="10253" name="Rectangle 6"/>
          <p:cNvSpPr>
            <a:spLocks noChangeArrowheads="1"/>
          </p:cNvSpPr>
          <p:nvPr/>
        </p:nvSpPr>
        <p:spPr bwMode="auto">
          <a:xfrm>
            <a:off x="12344400" y="7086600"/>
            <a:ext cx="5486400" cy="1943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284" tIns="81642" rIns="163284" bIns="81642" anchor="ctr"/>
          <a:lstStyle/>
          <a:p>
            <a:pPr algn="ctr"/>
            <a:r>
              <a:rPr lang="en-US" altLang="en-US" sz="3600">
                <a:latin typeface="Calibri" pitchFamily="34" charset="0"/>
              </a:rPr>
              <a:t>Hire interns.</a:t>
            </a:r>
          </a:p>
        </p:txBody>
      </p:sp>
      <p:sp>
        <p:nvSpPr>
          <p:cNvPr id="16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latin typeface="Arial" charset="0"/>
              </a:rPr>
              <a:t>Copyright ©2016 Pearson Education,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1561</Words>
  <Application>Microsoft Office PowerPoint</Application>
  <PresentationFormat>Custom</PresentationFormat>
  <Paragraphs>210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Montserrat Extra-Bold</vt:lpstr>
      <vt:lpstr>Montserrat</vt:lpstr>
      <vt:lpstr>Montserrat Bold</vt:lpstr>
      <vt:lpstr>Times New Roman</vt:lpstr>
      <vt:lpstr>Montserrat Extra-Light Bold Ita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Minimalist Digital Marketing Presentation</dc:title>
  <dc:creator>VIKRANT'S</dc:creator>
  <cp:lastModifiedBy>Sony</cp:lastModifiedBy>
  <cp:revision>35</cp:revision>
  <dcterms:created xsi:type="dcterms:W3CDTF">2006-08-16T00:00:00Z</dcterms:created>
  <dcterms:modified xsi:type="dcterms:W3CDTF">2023-11-24T03:10:32Z</dcterms:modified>
</cp:coreProperties>
</file>